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D97706"/>
            </a:solidFill>
            <a:ln w="31750">
              <a:solidFill>
                <a:srgbClr val="D9770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059669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D97706"/>
              </a:solidFill>
            </c:spPr>
          </c:dPt>
          <c:dPt>
            <c:idx val="3"/>
            <c:spPr>
              <a:solidFill>
                <a:srgbClr val="7C3AED"/>
              </a:solidFill>
            </c:spPr>
          </c:dPt>
          <c:dPt>
            <c:idx val="4"/>
            <c:spPr>
              <a:solidFill>
                <a:srgbClr val="0891B2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059669"/>
            </a:solidFill>
            <a:ln w="31750">
              <a:solidFill>
                <a:srgbClr val="059669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7071360" y="0"/>
            <a:ext cx="5120640" cy="6858000"/>
          </a:xfrm>
          <a:prstGeom prst="rect">
            <a:avLst/>
          </a:prstGeom>
          <a:solidFill>
            <a:srgbClr val="ECFDF5"/>
          </a:solidFill>
          <a:ln w="12700">
            <a:solidFill>
              <a:srgbClr val="64748B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351520" y="3329000"/>
            <a:ext cx="256032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Cover Image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685800" y="12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85800" y="1400000"/>
            <a:ext cx="56997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1900000"/>
            <a:ext cx="569976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Driving Sustainable Impact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685800" y="3200000"/>
            <a:ext cx="20000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85800" y="3400000"/>
            <a:ext cx="569976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ESG Strategy &amp; Environmental Performance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5800" y="5658000"/>
            <a:ext cx="569976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5B8BF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6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6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7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CO₂ Reduced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8669" y="21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2.4Mt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8669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+35%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42334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85% of target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35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788669" y="3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8669" y="36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Clients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8669" y="40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800+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8669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+28%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42334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80% of target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6296000" y="16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6296000" y="16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296000" y="17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Renewable 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96000" y="21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72%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296000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+12%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849665" y="27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72% of target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6296000" y="357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6296000" y="3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296000" y="3691600"/>
            <a:ext cx="5107331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ESG Score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96000" y="4021600"/>
            <a:ext cx="5107331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A+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96000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0B981"/>
                </a:solidFill>
                <a:latin typeface="Inter"/>
              </a:rPr>
              <a:t>↑ Stable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849665" y="4621600"/>
            <a:ext cx="255366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0" i="0">
                <a:solidFill>
                  <a:srgbClr val="6B7280"/>
                </a:solidFill>
                <a:latin typeface="Inter"/>
              </a:rPr>
              <a:t>95% of target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8669" y="60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88669" y="147160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788669" y="1471600"/>
            <a:ext cx="5213581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8669" y="162160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8669" y="202160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Science-based methodology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Strong regulatory expertise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Verified carbon credits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89750" y="147160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F9EA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89750" y="1471600"/>
            <a:ext cx="5213581" cy="60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89750" y="162160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D97706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89750" y="202160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Scaling measurement technology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Emerging market presence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D97706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Talent pipeline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88669" y="371535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D9EF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788669" y="3715350"/>
            <a:ext cx="5213581" cy="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988669" y="386535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59669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88669" y="426535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Mandatory ESG reporting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Carbon market growth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59669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Green bonds demand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89750" y="3715350"/>
            <a:ext cx="5213581" cy="2056250"/>
          </a:xfrm>
          <a:prstGeom prst="roundRect">
            <a:avLst>
              <a:gd name="adj" fmla="val 1150"/>
            </a:avLst>
          </a:prstGeom>
          <a:solidFill>
            <a:srgbClr val="EEE2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89750" y="3715350"/>
            <a:ext cx="5213581" cy="60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89750" y="3865350"/>
            <a:ext cx="481358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92400E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89750" y="4265350"/>
            <a:ext cx="4813581" cy="1356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2400E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Greenwashing backlash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2400E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Policy reversals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92400E"/>
              </a:buClr>
            </a:pPr>
            <a:r>
              <a:rPr sz="1300">
                <a:solidFill>
                  <a:srgbClr val="064E3B"/>
                </a:solidFill>
                <a:latin typeface="Inter"/>
              </a:rPr>
              <a:t>Carbon credit integrity concerns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356000" y="1571600"/>
            <a:ext cx="0" cy="43792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308669" y="3761200"/>
            <a:ext cx="1009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156000" y="37612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356000" y="3561200"/>
            <a:ext cx="0" cy="40000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1458669" y="1671600"/>
            <a:ext cx="400000" cy="0"/>
          </a:xfrm>
          <a:prstGeom prst="line">
            <a:avLst/>
          </a:prstGeom>
          <a:ln w="190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58669" y="17116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Quick Wins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58669" y="20516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low effort — prioritize these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6506000" y="1671600"/>
            <a:ext cx="400000" cy="0"/>
          </a:xfrm>
          <a:prstGeom prst="line">
            <a:avLst/>
          </a:prstGeom>
          <a:ln w="1905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06000" y="17116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Major Projects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506000" y="20516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High impact, high effort — plan carefully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1458669" y="3861200"/>
            <a:ext cx="400000" cy="0"/>
          </a:xfrm>
          <a:prstGeom prst="line">
            <a:avLst/>
          </a:prstGeom>
          <a:ln w="1905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458669" y="39012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Fill-Ins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58669" y="42412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low effort — delegate or automate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6506000" y="3861200"/>
            <a:ext cx="400000" cy="0"/>
          </a:xfrm>
          <a:prstGeom prst="line">
            <a:avLst/>
          </a:prstGeom>
          <a:ln w="19050">
            <a:solidFill>
              <a:srgbClr val="7C3AE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506000" y="3901200"/>
            <a:ext cx="4747331" cy="3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1">
                <a:solidFill>
                  <a:srgbClr val="064E3B"/>
                </a:solidFill>
                <a:latin typeface="Inter"/>
              </a:rPr>
              <a:t>Thankless Tasks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06000" y="4241200"/>
            <a:ext cx="4747331" cy="160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88669" y="3601200"/>
            <a:ext cx="40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Effort</a:t>
            </a:r>
          </a:p>
        </p:txBody>
      </p:sp>
      <p:cxnSp>
        <p:nvCxnSpPr>
          <p:cNvPr id="22" name="Connector 21"/>
          <p:cNvCxnSpPr/>
          <p:nvPr/>
        </p:nvCxnSpPr>
        <p:spPr>
          <a:xfrm flipV="1">
            <a:off x="1228669" y="1571600"/>
            <a:ext cx="0" cy="43792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308669" y="6030800"/>
            <a:ext cx="10094662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308669" y="6000800"/>
            <a:ext cx="1009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788669" y="6200800"/>
            <a:ext cx="1061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846000" y="2123700"/>
            <a:ext cx="2500000" cy="250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B2795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96000" y="2996825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Innovation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5896000" y="3206825"/>
            <a:ext cx="400000" cy="0"/>
          </a:xfrm>
          <a:prstGeom prst="line">
            <a:avLst/>
          </a:prstGeom>
          <a:ln w="63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396000" y="3236825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9" name="Oval 8"/>
          <p:cNvSpPr/>
          <p:nvPr/>
        </p:nvSpPr>
        <p:spPr>
          <a:xfrm>
            <a:off x="4208500" y="2948700"/>
            <a:ext cx="2500000" cy="250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50B5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507875" y="4275575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Experience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4907875" y="4485575"/>
            <a:ext cx="400000" cy="0"/>
          </a:xfrm>
          <a:prstGeom prst="line">
            <a:avLst/>
          </a:prstGeom>
          <a:ln w="635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407875" y="4515575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3" name="Oval 12"/>
          <p:cNvSpPr/>
          <p:nvPr/>
        </p:nvSpPr>
        <p:spPr>
          <a:xfrm>
            <a:off x="5483500" y="2948700"/>
            <a:ext cx="2500000" cy="2500000"/>
          </a:xfrm>
          <a:prstGeom prst="ellipse">
            <a:avLst/>
          </a:prstGeom>
          <a:solidFill>
            <a:srgbClr val="FFFFFF"/>
          </a:solidFill>
          <a:ln w="9525">
            <a:solidFill>
              <a:srgbClr val="57CEA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484125" y="4275575"/>
            <a:ext cx="12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Trust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6884125" y="4485575"/>
            <a:ext cx="400000" cy="0"/>
          </a:xfrm>
          <a:prstGeom prst="line">
            <a:avLst/>
          </a:prstGeom>
          <a:ln w="635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384125" y="4515575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196000" y="3706200"/>
            <a:ext cx="1800000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1">
                <a:solidFill>
                  <a:srgbClr val="92400E"/>
                </a:solidFill>
                <a:latin typeface="Inter"/>
              </a:rPr>
              <a:t>Our Competitive Advantage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03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Process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How we plan and execute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67160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88669" y="167160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Discovery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88669" y="167160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88669" y="249744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788669" y="249744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88669" y="259744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8669" y="259744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88669" y="259744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788669" y="342328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788669" y="342328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88669" y="352328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8669" y="352328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Develop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88669" y="352328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788669" y="434912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788669" y="434912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88669" y="444912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8669" y="444912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Deploy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88669" y="444912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788669" y="527496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8669" y="5374960"/>
            <a:ext cx="8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92400E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88669" y="5374960"/>
            <a:ext cx="35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Optimize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88669" y="5374960"/>
            <a:ext cx="6014662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B72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138669" y="157160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67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Q1 2026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88669" y="167160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Foundation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88669" y="205160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88669" y="249744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2138669" y="249744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88669" y="259744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Q2 2026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488669" y="259744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Growth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488669" y="297744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788669" y="342328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2138669" y="342328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88669" y="352328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Q3 2026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488669" y="352328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Scale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88669" y="390328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788669" y="434912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 19"/>
          <p:cNvCxnSpPr/>
          <p:nvPr/>
        </p:nvCxnSpPr>
        <p:spPr>
          <a:xfrm>
            <a:off x="2138669" y="434912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88669" y="444912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Q4 2026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488669" y="444912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Optimize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488669" y="482912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 24"/>
          <p:cNvCxnSpPr/>
          <p:nvPr/>
        </p:nvCxnSpPr>
        <p:spPr>
          <a:xfrm>
            <a:off x="2138669" y="5274960"/>
            <a:ext cx="10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8669" y="537496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92400E"/>
                </a:solidFill>
                <a:latin typeface="Inter"/>
              </a:rPr>
              <a:t>Q1 2027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88669" y="537496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Expand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488669" y="5754960"/>
            <a:ext cx="89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2188669" y="1571600"/>
            <a:ext cx="0" cy="3703360"/>
          </a:xfrm>
          <a:prstGeom prst="line">
            <a:avLst/>
          </a:prstGeom>
          <a:ln w="9525">
            <a:solidFill>
              <a:srgbClr val="C3C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Conversion Funnel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8669" y="167160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8669" y="167160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Awareness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88669" y="1671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10,000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88669" y="169160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249744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788669" y="249744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8669" y="259744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8669" y="259744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Interest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88669" y="259744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5,200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88669" y="261744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788669" y="342328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788669" y="342328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88669" y="352328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88669" y="352328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Consideration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88669" y="352328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2,800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88669" y="354328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788669" y="434912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88669" y="434912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88669" y="444912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88669" y="444912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Intent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488669" y="444912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1,400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188669" y="446912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788669" y="527496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88669" y="5374960"/>
            <a:ext cx="6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92400E"/>
                </a:solidFill>
                <a:latin typeface="Inter"/>
              </a:rPr>
              <a:t>05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488669" y="5374960"/>
            <a:ext cx="2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064E3B"/>
                </a:solidFill>
                <a:latin typeface="Inter"/>
              </a:rPr>
              <a:t>Purchase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88669" y="537496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680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88669" y="5394960"/>
            <a:ext cx="521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2653665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788669" y="1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88669" y="16316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1.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38669" y="1631600"/>
            <a:ext cx="1061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Vision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00135" y="1631600"/>
            <a:ext cx="104219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Long-term aspirational goal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2497440"/>
            <a:ext cx="4643914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788669" y="249744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8669" y="255744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2.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38669" y="2557440"/>
            <a:ext cx="185756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96234" y="2557440"/>
            <a:ext cx="223634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Multi-year plan to achieve vision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788669" y="3423280"/>
            <a:ext cx="6634163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788669" y="342328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88669" y="348328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3.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38669" y="3483280"/>
            <a:ext cx="265366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Objectives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92334" y="3483280"/>
            <a:ext cx="343049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Measurable annual targets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788669" y="4349120"/>
            <a:ext cx="862441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788669" y="434912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88669" y="440912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4.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238669" y="4409120"/>
            <a:ext cx="344976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Tactics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788433" y="4409120"/>
            <a:ext cx="462464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action plans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788669" y="527496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788669" y="527496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88669" y="533496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1">
                <a:solidFill>
                  <a:srgbClr val="92400E"/>
                </a:solidFill>
                <a:latin typeface="Inter"/>
              </a:rPr>
              <a:t>5.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238669" y="5334960"/>
            <a:ext cx="424586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Operations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584533" y="5334960"/>
            <a:ext cx="581879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Daily execution and processes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788669" y="62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888669" y="1451600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88669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88669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88669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588669" y="2162514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888669" y="2192514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88669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88669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88669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588669" y="2903428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888669" y="2933428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88669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88669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88669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588669" y="3644342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888669" y="3674342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888669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88669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588669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588669" y="4385256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888669" y="4415256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88669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588669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588669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588669" y="5126170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888669" y="5156170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888669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588669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88669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588669" y="5867084"/>
            <a:ext cx="9814662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888669" y="5897084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888669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588669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64E3B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588669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086200"/>
            <a:ext cx="0" cy="175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61200"/>
            <a:ext cx="1515544" cy="875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515544" cy="874999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5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580456" y="3836200"/>
            <a:ext cx="1515544" cy="875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580456" y="2961200"/>
            <a:ext cx="1515544" cy="875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36000" y="3376200"/>
            <a:ext cx="920000" cy="920000"/>
          </a:xfrm>
          <a:prstGeom prst="ellipse">
            <a:avLst/>
          </a:prstGeom>
          <a:solidFill>
            <a:srgbClr val="FFFFFF"/>
          </a:solidFill>
          <a:ln w="635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5676000" y="3416200"/>
            <a:ext cx="840000" cy="840000"/>
          </a:xfrm>
          <a:prstGeom prst="ellipse">
            <a:avLst/>
          </a:prstGeom>
          <a:solidFill>
            <a:srgbClr val="FFFFFF"/>
          </a:solidFill>
          <a:ln w="1905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676000" y="3416200"/>
            <a:ext cx="840000" cy="8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0" i="1">
                <a:solidFill>
                  <a:srgbClr val="064E3B"/>
                </a:solidFill>
                <a:latin typeface="Inter"/>
              </a:rPr>
              <a:t>Our Platform</a:t>
            </a:r>
          </a:p>
        </p:txBody>
      </p:sp>
      <p:sp>
        <p:nvSpPr>
          <p:cNvPr id="14" name="Oval 13"/>
          <p:cNvSpPr/>
          <p:nvPr/>
        </p:nvSpPr>
        <p:spPr>
          <a:xfrm>
            <a:off x="5776000" y="1766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5966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776000" y="1786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Analytics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796000" y="2106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17" name="Oval 16"/>
          <p:cNvSpPr/>
          <p:nvPr/>
        </p:nvSpPr>
        <p:spPr>
          <a:xfrm>
            <a:off x="7291544" y="2641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291544" y="2661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Security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311544" y="2981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20" name="Oval 19"/>
          <p:cNvSpPr/>
          <p:nvPr/>
        </p:nvSpPr>
        <p:spPr>
          <a:xfrm>
            <a:off x="7291544" y="4391199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D977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291544" y="4411199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Integration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311544" y="4731199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23" name="Oval 22"/>
          <p:cNvSpPr/>
          <p:nvPr/>
        </p:nvSpPr>
        <p:spPr>
          <a:xfrm>
            <a:off x="5776000" y="5266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7C3AE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5776000" y="5286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Automation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796000" y="5606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26" name="Oval 25"/>
          <p:cNvSpPr/>
          <p:nvPr/>
        </p:nvSpPr>
        <p:spPr>
          <a:xfrm>
            <a:off x="4260456" y="4391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260456" y="4411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Support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280456" y="4731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29" name="Oval 28"/>
          <p:cNvSpPr/>
          <p:nvPr/>
        </p:nvSpPr>
        <p:spPr>
          <a:xfrm>
            <a:off x="4260456" y="2641200"/>
            <a:ext cx="640000" cy="640000"/>
          </a:xfrm>
          <a:prstGeom prst="ellipse">
            <a:avLst/>
          </a:prstGeom>
          <a:solidFill>
            <a:srgbClr val="FFFFFF"/>
          </a:solidFill>
          <a:ln w="12700">
            <a:solidFill>
              <a:srgbClr val="65A30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4260456" y="2661200"/>
            <a:ext cx="640000" cy="32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064E3B"/>
                </a:solidFill>
                <a:latin typeface="Inter"/>
              </a:rPr>
              <a:t>Scale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280456" y="2981200"/>
            <a:ext cx="600000" cy="2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1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cxnSp>
        <p:nvCxnSpPr>
          <p:cNvPr id="32" name="Connector 31"/>
          <p:cNvCxnSpPr/>
          <p:nvPr/>
        </p:nvCxnSpPr>
        <p:spPr>
          <a:xfrm>
            <a:off x="788669" y="1351600"/>
            <a:ext cx="500000" cy="0"/>
          </a:xfrm>
          <a:prstGeom prst="line">
            <a:avLst/>
          </a:prstGeom>
          <a:ln w="63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04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Data &amp; Insights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Metrics that drive decisions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64E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064E3B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1602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9" name="Rectangle 8"/>
          <p:cNvSpPr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46000" y="1471600"/>
            <a:ext cx="51602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3" name="Oval 12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2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$500K/year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$350K/year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6 months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4 months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2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Enterprise-grade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Mid-market focus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24/7 dedicated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Business hours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2F6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200+ connectors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50+ connectors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12 months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064E3B"/>
                </a:solidFill>
                <a:latin typeface="Inter"/>
              </a:rPr>
              <a:t>8 months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059669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6F4F0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2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788669" y="15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868669" y="22289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868669" y="2228900"/>
            <a:ext cx="900000" cy="9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967669" y="23279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67669" y="25911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82%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88669" y="23789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88669" y="26289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$8.2M / $10M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1888669" y="29789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6296000" y="15216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6296000" y="15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6376000" y="22289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376000" y="2228900"/>
            <a:ext cx="900000" cy="90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Oval 17"/>
          <p:cNvSpPr/>
          <p:nvPr/>
        </p:nvSpPr>
        <p:spPr>
          <a:xfrm>
            <a:off x="6475000" y="23279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475000" y="25911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94%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396000" y="23789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96000" y="26289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94%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7396000" y="29789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788669" y="38362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 23"/>
          <p:cNvCxnSpPr/>
          <p:nvPr/>
        </p:nvCxnSpPr>
        <p:spPr>
          <a:xfrm>
            <a:off x="788669" y="38362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868669" y="45435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868669" y="4543500"/>
            <a:ext cx="900000" cy="9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67669" y="46425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67669" y="49057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84%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88669" y="46935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88669" y="49435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42 / 50 pts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1888669" y="52935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 31"/>
          <p:cNvCxnSpPr/>
          <p:nvPr/>
        </p:nvCxnSpPr>
        <p:spPr>
          <a:xfrm>
            <a:off x="6296000" y="3836200"/>
            <a:ext cx="5107331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or 32"/>
          <p:cNvCxnSpPr/>
          <p:nvPr/>
        </p:nvCxnSpPr>
        <p:spPr>
          <a:xfrm>
            <a:off x="6296000" y="38362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6376000" y="4543500"/>
            <a:ext cx="900000" cy="900000"/>
          </a:xfrm>
          <a:prstGeom prst="ellipse">
            <a:avLst/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6376000" y="4543500"/>
            <a:ext cx="900000" cy="9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Oval 35"/>
          <p:cNvSpPr/>
          <p:nvPr/>
        </p:nvSpPr>
        <p:spPr>
          <a:xfrm>
            <a:off x="6475000" y="4642500"/>
            <a:ext cx="702000" cy="702000"/>
          </a:xfrm>
          <a:prstGeom prst="ellipse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475000" y="4905750"/>
            <a:ext cx="702000" cy="1755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500" b="1" i="0">
                <a:solidFill>
                  <a:srgbClr val="064E3B"/>
                </a:solidFill>
                <a:latin typeface="Inter"/>
              </a:rPr>
              <a:t>99%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396000" y="4693500"/>
            <a:ext cx="4007331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396000" y="4943500"/>
            <a:ext cx="400733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064E3B"/>
                </a:solidFill>
                <a:latin typeface="Inter"/>
              </a:rPr>
              <a:t>99.95%</a:t>
            </a:r>
          </a:p>
        </p:txBody>
      </p:sp>
      <p:cxnSp>
        <p:nvCxnSpPr>
          <p:cNvPr id="40" name="Connector 39"/>
          <p:cNvCxnSpPr/>
          <p:nvPr/>
        </p:nvCxnSpPr>
        <p:spPr>
          <a:xfrm>
            <a:off x="7396000" y="5293500"/>
            <a:ext cx="40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05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Planning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Roadmap, milestones, and risk management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788669" y="15716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2648669" y="1571600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888669" y="1671600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8669" y="1671600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Jan 2026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38669" y="1671600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Project Kickoff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38669" y="2041600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788669" y="2343133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2648669" y="2343133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88669" y="2443133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8669" y="2443133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38669" y="2443133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Alpha Release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38669" y="2813133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cxnSp>
        <p:nvCxnSpPr>
          <p:cNvPr id="16" name="Connector 15"/>
          <p:cNvCxnSpPr/>
          <p:nvPr/>
        </p:nvCxnSpPr>
        <p:spPr>
          <a:xfrm>
            <a:off x="788669" y="3114666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 16"/>
          <p:cNvCxnSpPr/>
          <p:nvPr/>
        </p:nvCxnSpPr>
        <p:spPr>
          <a:xfrm>
            <a:off x="2648669" y="3114666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888669" y="3214666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88669" y="3214666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38669" y="3214666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Beta Testing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38669" y="3584666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788669" y="3886199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2648669" y="3886199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888669" y="3986199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8669" y="3986199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Jul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38669" y="3986199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Launch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938669" y="4356199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8669" y="4657732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2648669" y="4657732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888669" y="4757732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88669" y="4757732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Sep 2026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938669" y="4757732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Scale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938669" y="5127732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788669" y="5429265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 34"/>
          <p:cNvCxnSpPr/>
          <p:nvPr/>
        </p:nvCxnSpPr>
        <p:spPr>
          <a:xfrm>
            <a:off x="2648669" y="5429265"/>
            <a:ext cx="80000" cy="0"/>
          </a:xfrm>
          <a:prstGeom prst="line">
            <a:avLst/>
          </a:prstGeom>
          <a:ln w="254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888669" y="5529265"/>
            <a:ext cx="6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000" b="1" i="0">
                <a:solidFill>
                  <a:srgbClr val="92400E"/>
                </a:solidFill>
                <a:latin typeface="Inter"/>
              </a:rPr>
              <a:t>06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8669" y="5529265"/>
            <a:ext cx="11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6B7280"/>
                </a:solidFill>
                <a:latin typeface="Inter"/>
              </a:rPr>
              <a:t>Nov 2026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938669" y="5529265"/>
            <a:ext cx="8464662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Review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938669" y="5899265"/>
            <a:ext cx="8464662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cxnSp>
        <p:nvCxnSpPr>
          <p:cNvPr id="40" name="Connector 39"/>
          <p:cNvCxnSpPr/>
          <p:nvPr/>
        </p:nvCxnSpPr>
        <p:spPr>
          <a:xfrm>
            <a:off x="2688669" y="1571600"/>
            <a:ext cx="0" cy="3857665"/>
          </a:xfrm>
          <a:prstGeom prst="line">
            <a:avLst/>
          </a:prstGeom>
          <a:ln w="9525">
            <a:solidFill>
              <a:srgbClr val="C3C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 40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01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About 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Who we are and what we stand for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828669" y="1671600"/>
            <a:ext cx="345822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828669" y="1671600"/>
            <a:ext cx="3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28669" y="1751600"/>
            <a:ext cx="345822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To Do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926889" y="1751600"/>
            <a:ext cx="3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1">
                <a:solidFill>
                  <a:srgbClr val="6B7280"/>
                </a:solidFill>
                <a:latin typeface="Inter"/>
              </a:rPr>
              <a:t>3 tasks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28669" y="215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828669" y="234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18669" y="221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Define requirements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828669" y="253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828669" y="272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18669" y="259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Design wireframes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828669" y="291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 14"/>
          <p:cNvCxnSpPr/>
          <p:nvPr/>
        </p:nvCxnSpPr>
        <p:spPr>
          <a:xfrm>
            <a:off x="828669" y="310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18669" y="297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Set up CI/CD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326888" y="1571600"/>
            <a:ext cx="0" cy="442920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 17"/>
          <p:cNvCxnSpPr/>
          <p:nvPr/>
        </p:nvCxnSpPr>
        <p:spPr>
          <a:xfrm>
            <a:off x="4366889" y="1671600"/>
            <a:ext cx="345822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 18"/>
          <p:cNvCxnSpPr/>
          <p:nvPr/>
        </p:nvCxnSpPr>
        <p:spPr>
          <a:xfrm>
            <a:off x="4366889" y="1671600"/>
            <a:ext cx="3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366889" y="1751600"/>
            <a:ext cx="345822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In Progress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65109" y="1751600"/>
            <a:ext cx="3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1">
                <a:solidFill>
                  <a:srgbClr val="6B7280"/>
                </a:solidFill>
                <a:latin typeface="Inter"/>
              </a:rPr>
              <a:t>2 tasks</a:t>
            </a:r>
          </a:p>
        </p:txBody>
      </p:sp>
      <p:cxnSp>
        <p:nvCxnSpPr>
          <p:cNvPr id="22" name="Connector 21"/>
          <p:cNvCxnSpPr/>
          <p:nvPr/>
        </p:nvCxnSpPr>
        <p:spPr>
          <a:xfrm>
            <a:off x="4366889" y="215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 22"/>
          <p:cNvCxnSpPr/>
          <p:nvPr/>
        </p:nvCxnSpPr>
        <p:spPr>
          <a:xfrm>
            <a:off x="4366889" y="234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56889" y="221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API development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4366889" y="253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4366889" y="272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456889" y="259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Frontend build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7865108" y="1571600"/>
            <a:ext cx="0" cy="442920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or 28"/>
          <p:cNvCxnSpPr/>
          <p:nvPr/>
        </p:nvCxnSpPr>
        <p:spPr>
          <a:xfrm>
            <a:off x="7905109" y="1671600"/>
            <a:ext cx="345822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 29"/>
          <p:cNvCxnSpPr/>
          <p:nvPr/>
        </p:nvCxnSpPr>
        <p:spPr>
          <a:xfrm>
            <a:off x="7905109" y="1671600"/>
            <a:ext cx="3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905109" y="1751600"/>
            <a:ext cx="345822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Done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003329" y="1751600"/>
            <a:ext cx="36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1">
                <a:solidFill>
                  <a:srgbClr val="6B7280"/>
                </a:solidFill>
                <a:latin typeface="Inter"/>
              </a:rPr>
              <a:t>3 tasks</a:t>
            </a:r>
          </a:p>
        </p:txBody>
      </p:sp>
      <p:cxnSp>
        <p:nvCxnSpPr>
          <p:cNvPr id="33" name="Connector 32"/>
          <p:cNvCxnSpPr/>
          <p:nvPr/>
        </p:nvCxnSpPr>
        <p:spPr>
          <a:xfrm>
            <a:off x="7905109" y="215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 33"/>
          <p:cNvCxnSpPr/>
          <p:nvPr/>
        </p:nvCxnSpPr>
        <p:spPr>
          <a:xfrm>
            <a:off x="7905109" y="234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995109" y="221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Project charter</a:t>
            </a:r>
          </a:p>
        </p:txBody>
      </p:sp>
      <p:cxnSp>
        <p:nvCxnSpPr>
          <p:cNvPr id="36" name="Connector 35"/>
          <p:cNvCxnSpPr/>
          <p:nvPr/>
        </p:nvCxnSpPr>
        <p:spPr>
          <a:xfrm>
            <a:off x="7905109" y="253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nector 36"/>
          <p:cNvCxnSpPr/>
          <p:nvPr/>
        </p:nvCxnSpPr>
        <p:spPr>
          <a:xfrm>
            <a:off x="7905109" y="272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995109" y="259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Team onboarding</a:t>
            </a:r>
          </a:p>
        </p:txBody>
      </p:sp>
      <p:cxnSp>
        <p:nvCxnSpPr>
          <p:cNvPr id="39" name="Connector 38"/>
          <p:cNvCxnSpPr/>
          <p:nvPr/>
        </p:nvCxnSpPr>
        <p:spPr>
          <a:xfrm>
            <a:off x="7905109" y="2911600"/>
            <a:ext cx="3458220" cy="0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 39"/>
          <p:cNvCxnSpPr/>
          <p:nvPr/>
        </p:nvCxnSpPr>
        <p:spPr>
          <a:xfrm>
            <a:off x="7905109" y="3101600"/>
            <a:ext cx="60000" cy="0"/>
          </a:xfrm>
          <a:prstGeom prst="line">
            <a:avLst/>
          </a:prstGeom>
          <a:ln w="127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7995109" y="2971600"/>
            <a:ext cx="335822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Architecture review</a:t>
            </a:r>
          </a:p>
        </p:txBody>
      </p:sp>
      <p:cxnSp>
        <p:nvCxnSpPr>
          <p:cNvPr id="42" name="Connector 41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338669" y="15716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1338669" y="1721600"/>
            <a:ext cx="5400000" cy="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1338669" y="2921600"/>
            <a:ext cx="54000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1338669" y="4121600"/>
            <a:ext cx="54000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1338669" y="5321600"/>
            <a:ext cx="5400000" cy="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1338669" y="1721600"/>
            <a:ext cx="0" cy="360000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3138669" y="1721600"/>
            <a:ext cx="0" cy="360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/>
          <p:nvPr/>
        </p:nvCxnSpPr>
        <p:spPr>
          <a:xfrm>
            <a:off x="4938669" y="1721600"/>
            <a:ext cx="0" cy="360000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/>
          <p:nvPr/>
        </p:nvCxnSpPr>
        <p:spPr>
          <a:xfrm>
            <a:off x="6738669" y="1721600"/>
            <a:ext cx="0" cy="3600000"/>
          </a:xfrm>
          <a:prstGeom prst="line">
            <a:avLst/>
          </a:prstGeom>
          <a:ln w="1270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4998669" y="2841600"/>
            <a:ext cx="290000" cy="0"/>
          </a:xfrm>
          <a:prstGeom prst="line">
            <a:avLst/>
          </a:prstGeom>
          <a:ln w="12700">
            <a:solidFill>
              <a:srgbClr val="99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98669" y="17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Data Breach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98669" y="20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991B1B"/>
                </a:solidFill>
                <a:latin typeface="Inter"/>
              </a:rPr>
              <a:t>Critical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998669" y="4041600"/>
            <a:ext cx="2900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9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Supply Chain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3198669" y="4041600"/>
            <a:ext cx="290000" cy="0"/>
          </a:xfrm>
          <a:prstGeom prst="line">
            <a:avLst/>
          </a:prstGeom>
          <a:ln w="12700">
            <a:solidFill>
              <a:srgbClr val="F59E0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1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Compliance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cxnSp>
        <p:nvCxnSpPr>
          <p:cNvPr id="23" name="Connector 22"/>
          <p:cNvCxnSpPr/>
          <p:nvPr/>
        </p:nvCxnSpPr>
        <p:spPr>
          <a:xfrm>
            <a:off x="4998669" y="4041600"/>
            <a:ext cx="290000" cy="0"/>
          </a:xfrm>
          <a:prstGeom prst="line">
            <a:avLst/>
          </a:prstGeom>
          <a:ln w="12700">
            <a:solidFill>
              <a:srgbClr val="F59E0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9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Talent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9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F59E0B"/>
                </a:solidFill>
                <a:latin typeface="Inter"/>
              </a:rPr>
              <a:t>Medium</a:t>
            </a:r>
          </a:p>
        </p:txBody>
      </p:sp>
      <p:cxnSp>
        <p:nvCxnSpPr>
          <p:cNvPr id="26" name="Connector 25"/>
          <p:cNvCxnSpPr/>
          <p:nvPr/>
        </p:nvCxnSpPr>
        <p:spPr>
          <a:xfrm>
            <a:off x="4998669" y="4041600"/>
            <a:ext cx="290000" cy="0"/>
          </a:xfrm>
          <a:prstGeom prst="line">
            <a:avLst/>
          </a:prstGeom>
          <a:ln w="127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998669" y="29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Market Shift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998669" y="32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EF4444"/>
                </a:solidFill>
                <a:latin typeface="Inter"/>
              </a:rPr>
              <a:t>High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398669" y="5241600"/>
            <a:ext cx="290000" cy="0"/>
          </a:xfrm>
          <a:prstGeom prst="line">
            <a:avLst/>
          </a:prstGeom>
          <a:ln w="127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398669" y="4181600"/>
            <a:ext cx="168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064E3B"/>
                </a:solidFill>
                <a:latin typeface="Inter"/>
              </a:rPr>
              <a:t>Technology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98669" y="4461600"/>
            <a:ext cx="168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1">
                <a:solidFill>
                  <a:srgbClr val="10B981"/>
                </a:solidFill>
                <a:latin typeface="Inter"/>
              </a:rPr>
              <a:t>Low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538669" y="5421600"/>
            <a:ext cx="10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Likelihood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38669" y="3381600"/>
            <a:ext cx="45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1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788669" y="6000800"/>
            <a:ext cx="10614662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06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Deliverables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Tangible outcomes and milestones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Short-Term Goals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9" name="Rectangle 8"/>
          <p:cNvSpPr/>
          <p:nvPr/>
        </p:nvSpPr>
        <p:spPr>
          <a:xfrm>
            <a:off x="6296000" y="1471600"/>
            <a:ext cx="5210200" cy="4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Long-Term Vision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Advisory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Strategic ESG roadmaps aligned with SBTi and TCFD frameworks.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0596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3926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Measurement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Proprietary carbon accounting across Scope 1, 2, and 3 emissions.</a:t>
            </a:r>
          </a:p>
        </p:txBody>
      </p:sp>
      <p:cxnSp>
        <p:nvCxnSpPr>
          <p:cNvPr id="18" name="Connector 17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099400" y="1471600"/>
            <a:ext cx="34068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Offsets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Verified, high-quality carbon credit programs with real community impact.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D9770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2438400" y="2029000"/>
            <a:ext cx="73152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nector 2"/>
          <p:cNvCxnSpPr/>
          <p:nvPr/>
        </p:nvCxnSpPr>
        <p:spPr>
          <a:xfrm>
            <a:off x="2438400" y="20290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438400" y="2229000"/>
            <a:ext cx="73152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1">
                <a:solidFill>
                  <a:srgbClr val="064E3B"/>
                </a:solidFill>
                <a:latin typeface="Inter"/>
              </a:rPr>
              <a:t>Sustainability is not a cost center — it is the most important investment a company can make in its own future. The data is clear: green companies outperform.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2438400" y="4229000"/>
            <a:ext cx="73152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9353600" y="42290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438400" y="4429000"/>
            <a:ext cx="731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1" i="0">
                <a:solidFill>
                  <a:srgbClr val="064E3B"/>
                </a:solidFill>
                <a:latin typeface="Inter"/>
              </a:rPr>
              <a:t>— CEO, EcoForward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38400" y="4779000"/>
            <a:ext cx="73152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UN Climate Action Summit, 2025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64E3B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9" name="Rectangle 8"/>
          <p:cNvSpPr/>
          <p:nvPr/>
        </p:nvSpPr>
        <p:spPr>
          <a:xfrm>
            <a:off x="4359266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64E3B"/>
                </a:solidFill>
                <a:latin typeface="Inter"/>
              </a:rPr>
              <a:t>2,500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32732" y="1421600"/>
            <a:ext cx="3473466" cy="9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064E3B"/>
                </a:solidFill>
                <a:latin typeface="Inter"/>
              </a:rPr>
              <a:t>98%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17" name="Chart 16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Project Completion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DEAE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3: Testing  (45%)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7E3C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064E3B"/>
                </a:solidFill>
                <a:latin typeface="Inter"/>
              </a:rPr>
              <a:t>Phase 4: Deployment  (15%)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788669" y="15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>
            <a:off x="788669" y="15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669" y="2134600"/>
            <a:ext cx="224000" cy="224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88669" y="20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Analytics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88669" y="23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6296000" y="15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6296000" y="15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000" y="2134600"/>
            <a:ext cx="224000" cy="224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796000" y="20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Security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796000" y="23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788669" y="302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788669" y="30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669" y="3584600"/>
            <a:ext cx="224000" cy="224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288669" y="345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Global Reach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288669" y="375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6296000" y="302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 20"/>
          <p:cNvCxnSpPr/>
          <p:nvPr/>
        </p:nvCxnSpPr>
        <p:spPr>
          <a:xfrm>
            <a:off x="6296000" y="302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4000" y="3584600"/>
            <a:ext cx="224000" cy="224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6796000" y="345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Performance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96000" y="375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cxnSp>
        <p:nvCxnSpPr>
          <p:cNvPr id="25" name="Connector 24"/>
          <p:cNvCxnSpPr/>
          <p:nvPr/>
        </p:nvCxnSpPr>
        <p:spPr>
          <a:xfrm>
            <a:off x="788669" y="44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nector 25"/>
          <p:cNvCxnSpPr/>
          <p:nvPr/>
        </p:nvCxnSpPr>
        <p:spPr>
          <a:xfrm>
            <a:off x="788669" y="44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669" y="5034600"/>
            <a:ext cx="224000" cy="2240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288669" y="49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Team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288669" y="52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cxnSp>
        <p:nvCxnSpPr>
          <p:cNvPr id="30" name="Connector 29"/>
          <p:cNvCxnSpPr/>
          <p:nvPr/>
        </p:nvCxnSpPr>
        <p:spPr>
          <a:xfrm>
            <a:off x="6296000" y="4471600"/>
            <a:ext cx="5107331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or 30"/>
          <p:cNvCxnSpPr/>
          <p:nvPr/>
        </p:nvCxnSpPr>
        <p:spPr>
          <a:xfrm>
            <a:off x="6296000" y="4471600"/>
            <a:ext cx="4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4000" y="5034600"/>
            <a:ext cx="224000" cy="2240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6796000" y="4906600"/>
            <a:ext cx="4567331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064E3B"/>
                </a:solidFill>
                <a:latin typeface="Inter"/>
              </a:rPr>
              <a:t>Awards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96000" y="5206600"/>
            <a:ext cx="4567331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788669" y="6100800"/>
            <a:ext cx="10614662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1088669" y="1571600"/>
            <a:ext cx="0" cy="3937500"/>
          </a:xfrm>
          <a:prstGeom prst="line">
            <a:avLst/>
          </a:prstGeom>
          <a:ln w="317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988669" y="14716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1588669" y="1371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588669" y="1371600"/>
            <a:ext cx="850000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788669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Finalize Strategy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88669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88669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059669"/>
                </a:solidFill>
                <a:latin typeface="Inter"/>
              </a:rPr>
              <a:t>Executive Team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88669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Mar 2026</a:t>
            </a:r>
          </a:p>
        </p:txBody>
      </p:sp>
      <p:sp>
        <p:nvSpPr>
          <p:cNvPr id="13" name="Oval 12"/>
          <p:cNvSpPr/>
          <p:nvPr/>
        </p:nvSpPr>
        <p:spPr>
          <a:xfrm>
            <a:off x="988669" y="27841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588669" y="2684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1588669" y="2684100"/>
            <a:ext cx="85000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788669" y="272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Launch Phase 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88669" y="3034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588669" y="272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88669" y="3034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Apr 2026</a:t>
            </a:r>
          </a:p>
        </p:txBody>
      </p:sp>
      <p:sp>
        <p:nvSpPr>
          <p:cNvPr id="20" name="Oval 19"/>
          <p:cNvSpPr/>
          <p:nvPr/>
        </p:nvSpPr>
        <p:spPr>
          <a:xfrm>
            <a:off x="988669" y="40966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1588669" y="39966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1588669" y="3996600"/>
            <a:ext cx="850000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1788669" y="403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Expand Sales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788669" y="4346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588669" y="403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D97706"/>
                </a:solidFill>
                <a:latin typeface="Inter"/>
              </a:rPr>
              <a:t>VP Sales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588669" y="4346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May 2026</a:t>
            </a:r>
          </a:p>
        </p:txBody>
      </p:sp>
      <p:sp>
        <p:nvSpPr>
          <p:cNvPr id="27" name="Oval 26"/>
          <p:cNvSpPr/>
          <p:nvPr/>
        </p:nvSpPr>
        <p:spPr>
          <a:xfrm>
            <a:off x="988669" y="5409100"/>
            <a:ext cx="200000" cy="2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1588669" y="5309100"/>
            <a:ext cx="8500000" cy="8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1588669" y="5309100"/>
            <a:ext cx="850000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1788669" y="534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Review &amp; Iterate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88669" y="56591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588669" y="534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7C3AED"/>
                </a:solidFill>
                <a:latin typeface="Inter"/>
              </a:rPr>
              <a:t>All Departments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588669" y="56591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788669" y="1429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88669" y="1629000"/>
            <a:ext cx="67056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200" b="1" i="0">
                <a:solidFill>
                  <a:srgbClr val="064E3B"/>
                </a:solidFill>
                <a:latin typeface="Inter"/>
              </a:rPr>
              <a:t>Act Now for a
Sustainable Tomorrow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317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88669" y="3379000"/>
            <a:ext cx="67056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Partner with EcoForward to build a credible, measurable path to net-zero and ESG excellence.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788669" y="397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88669" y="4279000"/>
            <a:ext cx="1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Email: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88669" y="4279000"/>
            <a:ext cx="54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8669" y="4679000"/>
            <a:ext cx="1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Phone: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88669" y="4679000"/>
            <a:ext cx="54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669" y="5079000"/>
            <a:ext cx="12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Web: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88669" y="5079000"/>
            <a:ext cx="54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www.company.com</a:t>
            </a:r>
          </a:p>
        </p:txBody>
      </p:sp>
      <p:cxnSp>
        <p:nvCxnSpPr>
          <p:cNvPr id="13" name="Connector 12"/>
          <p:cNvCxnSpPr/>
          <p:nvPr/>
        </p:nvCxnSpPr>
        <p:spPr>
          <a:xfrm>
            <a:off x="8355331" y="1288669"/>
            <a:ext cx="0" cy="4280662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/>
          <p:nvPr/>
        </p:nvCxnSpPr>
        <p:spPr>
          <a:xfrm>
            <a:off x="8355331" y="3229000"/>
            <a:ext cx="0" cy="40000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52227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222700" cy="508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85800" y="1721600"/>
            <a:ext cx="47227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064E3B"/>
                </a:solidFill>
                <a:latin typeface="Inter"/>
              </a:rPr>
              <a:t>Our Mission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0" y="2221600"/>
            <a:ext cx="47227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EcoForward Group helps organizations achieve net-zero goals through measurable sustainability programs and responsible supply chain transformation.
We believe profitability and planet stewardship are not mutually exclusive.</a:t>
            </a:r>
          </a:p>
        </p:txBody>
      </p:sp>
      <p:sp>
        <p:nvSpPr>
          <p:cNvPr id="9" name="Rectangle 8"/>
          <p:cNvSpPr/>
          <p:nvPr/>
        </p:nvSpPr>
        <p:spPr>
          <a:xfrm>
            <a:off x="6283500" y="1471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283500" y="1471600"/>
            <a:ext cx="2486350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7346675" y="1791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383500" y="2271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2015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83500" y="2721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9019850" y="1471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9019850" y="1471600"/>
            <a:ext cx="248635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10083025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119850" y="2271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800+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119850" y="2721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Clients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83500" y="3696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283500" y="3696600"/>
            <a:ext cx="2486350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7346675" y="4016600"/>
            <a:ext cx="360000" cy="36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383500" y="4496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2.4M tons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83500" y="4946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CO₂ Offset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019850" y="3696600"/>
            <a:ext cx="2486350" cy="19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9019850" y="3696600"/>
            <a:ext cx="2486350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10083025" y="4016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119850" y="4496600"/>
            <a:ext cx="228635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064E3B"/>
                </a:solidFill>
                <a:latin typeface="Inter"/>
              </a:rPr>
              <a:t>650+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119850" y="4946600"/>
            <a:ext cx="228635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Team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cxnSp>
        <p:nvCxnSpPr>
          <p:cNvPr id="2" name="Connector 1"/>
          <p:cNvCxnSpPr/>
          <p:nvPr/>
        </p:nvCxnSpPr>
        <p:spPr>
          <a:xfrm>
            <a:off x="788669" y="1229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88669" y="1429000"/>
            <a:ext cx="67056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064E3B"/>
                </a:solidFill>
                <a:latin typeface="Inter"/>
              </a:rPr>
              <a:t>Thank You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242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88669" y="2629000"/>
            <a:ext cx="6705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It has been a pleasure presenting to you.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788669" y="3129000"/>
            <a:ext cx="6705600" cy="0"/>
          </a:xfrm>
          <a:prstGeom prst="line">
            <a:avLst/>
          </a:prstGeom>
          <a:ln w="6350">
            <a:solidFill>
              <a:srgbClr val="D2D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88669" y="34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✉  Email: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669" y="34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8669" y="38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☎  Phone: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88669" y="38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669" y="42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⌂  Website: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88669" y="42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www.company.com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8669" y="4629000"/>
            <a:ext cx="14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064E3B"/>
                </a:solidFill>
                <a:latin typeface="Inter"/>
              </a:rPr>
              <a:t>⚑  Location: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88669" y="4629000"/>
            <a:ext cx="52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New York, NY</a:t>
            </a:r>
          </a:p>
        </p:txBody>
      </p:sp>
      <p:cxnSp>
        <p:nvCxnSpPr>
          <p:cNvPr id="15" name="Connector 14"/>
          <p:cNvCxnSpPr/>
          <p:nvPr/>
        </p:nvCxnSpPr>
        <p:spPr>
          <a:xfrm>
            <a:off x="8355331" y="1288669"/>
            <a:ext cx="0" cy="4280662"/>
          </a:xfrm>
          <a:prstGeom prst="line">
            <a:avLst/>
          </a:prstGeom>
          <a:ln w="3175">
            <a:solidFill>
              <a:srgbClr val="E8E9E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 15"/>
          <p:cNvCxnSpPr/>
          <p:nvPr/>
        </p:nvCxnSpPr>
        <p:spPr>
          <a:xfrm>
            <a:off x="8355331" y="3229000"/>
            <a:ext cx="0" cy="40000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88669" y="6058000"/>
            <a:ext cx="6705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B5B8BF"/>
                </a:solidFill>
                <a:latin typeface="Inter"/>
              </a:rPr>
              <a:t>EcoForward Group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6946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6946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Planet First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measure every decision against its environmental impact.</a:t>
            </a:r>
          </a:p>
        </p:txBody>
      </p:sp>
      <p:sp>
        <p:nvSpPr>
          <p:cNvPr id="9" name="Oval 8"/>
          <p:cNvSpPr/>
          <p:nvPr/>
        </p:nvSpPr>
        <p:spPr>
          <a:xfrm>
            <a:off x="44622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22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534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Accountability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034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set bold targets and report transparently on our progress.</a:t>
            </a:r>
          </a:p>
        </p:txBody>
      </p:sp>
      <p:sp>
        <p:nvSpPr>
          <p:cNvPr id="13" name="Oval 12"/>
          <p:cNvSpPr/>
          <p:nvPr/>
        </p:nvSpPr>
        <p:spPr>
          <a:xfrm>
            <a:off x="72298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98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210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Equity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710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ensure green transitions benefit all communities, especially the vulnerable.</a:t>
            </a:r>
          </a:p>
        </p:txBody>
      </p:sp>
      <p:sp>
        <p:nvSpPr>
          <p:cNvPr id="17" name="Oval 16"/>
          <p:cNvSpPr/>
          <p:nvPr/>
        </p:nvSpPr>
        <p:spPr>
          <a:xfrm>
            <a:off x="9997400" y="1621600"/>
            <a:ext cx="500000" cy="500000"/>
          </a:xfrm>
          <a:prstGeom prst="ellipse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9740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88600" y="2371600"/>
            <a:ext cx="2517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Science-Led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38600" y="2821600"/>
            <a:ext cx="24176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B7280"/>
                </a:solidFill>
                <a:latin typeface="Inter"/>
              </a:rPr>
              <a:t>We follow peer-reviewed data, not trends or greenwashing.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Oval 5"/>
          <p:cNvSpPr/>
          <p:nvPr/>
        </p:nvSpPr>
        <p:spPr>
          <a:xfrm>
            <a:off x="16446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6446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Jane Smith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0" name="Connector 9"/>
          <p:cNvCxnSpPr/>
          <p:nvPr/>
        </p:nvCxnSpPr>
        <p:spPr>
          <a:xfrm>
            <a:off x="13152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658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534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4122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122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34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John Davis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034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7" name="Connector 16"/>
          <p:cNvCxnSpPr/>
          <p:nvPr/>
        </p:nvCxnSpPr>
        <p:spPr>
          <a:xfrm>
            <a:off x="40828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334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210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1798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1798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710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Sarah Chen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710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68504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3010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88600" y="1471600"/>
            <a:ext cx="2517600" cy="42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Oval 26"/>
          <p:cNvSpPr/>
          <p:nvPr/>
        </p:nvSpPr>
        <p:spPr>
          <a:xfrm>
            <a:off x="9947400" y="1671600"/>
            <a:ext cx="600000" cy="600000"/>
          </a:xfrm>
          <a:prstGeom prst="ellipse">
            <a:avLst/>
          </a:prstGeom>
          <a:solidFill>
            <a:srgbClr val="ECFDF5"/>
          </a:solidFill>
          <a:ln w="25400">
            <a:solidFill>
              <a:srgbClr val="9240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94740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038600" y="2471600"/>
            <a:ext cx="24176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064E3B"/>
                </a:solidFill>
                <a:latin typeface="Inter"/>
              </a:rPr>
              <a:t>Michael Brown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38600" y="2821600"/>
            <a:ext cx="24176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92400E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1" name="Connector 30"/>
          <p:cNvCxnSpPr/>
          <p:nvPr/>
        </p:nvCxnSpPr>
        <p:spPr>
          <a:xfrm>
            <a:off x="9618000" y="3171600"/>
            <a:ext cx="1258800" cy="0"/>
          </a:xfrm>
          <a:prstGeom prst="line">
            <a:avLst/>
          </a:prstGeom>
          <a:ln w="9525">
            <a:solidFill>
              <a:srgbClr val="ECFD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068600" y="3321600"/>
            <a:ext cx="2357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3" name="Rectangle 3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85800" y="1471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40133" cy="508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71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2.4M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5800" y="2471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Tons CO₂ Offset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933" y="1471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375933" y="1471600"/>
            <a:ext cx="3440133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75933" y="1771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800+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75933" y="2471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Client Organizations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066066" y="1471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8066066" y="1471600"/>
            <a:ext cx="3440133" cy="508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66066" y="1771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42%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66066" y="2471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Avg Emissions Reduction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3832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85800" y="3832600"/>
            <a:ext cx="3440133" cy="508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85800" y="4132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18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5800" y="4832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Countries Active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75933" y="3832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75933" y="3832600"/>
            <a:ext cx="3440133" cy="508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475933" y="4132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$320M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75933" y="4832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Green Investments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066066" y="3832600"/>
            <a:ext cx="3440133" cy="21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66066" y="3832600"/>
            <a:ext cx="3440133" cy="50800"/>
          </a:xfrm>
          <a:prstGeom prst="rect">
            <a:avLst/>
          </a:prstGeom>
          <a:solidFill>
            <a:srgbClr val="65A30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66066" y="4132600"/>
            <a:ext cx="3240133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064E3B"/>
                </a:solidFill>
                <a:latin typeface="Inter"/>
              </a:rPr>
              <a:t>A+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66066" y="4832600"/>
            <a:ext cx="3240133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ESG Rating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0000" cy="6858000"/>
          </a:xfrm>
          <a:prstGeom prst="rect">
            <a:avLst/>
          </a:prstGeom>
          <a:solidFill>
            <a:srgbClr val="92400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885800" y="1200000"/>
            <a:ext cx="2000000" cy="10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0" b="1" i="0">
                <a:solidFill>
                  <a:srgbClr val="D9E4E1"/>
                </a:solidFill>
                <a:latin typeface="Inter"/>
              </a:rPr>
              <a:t>02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885800" y="2300000"/>
            <a:ext cx="500000" cy="0"/>
          </a:xfrm>
          <a:prstGeom prst="line">
            <a:avLst/>
          </a:prstGeom>
          <a:ln w="1905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85800" y="2500000"/>
            <a:ext cx="101346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064E3B"/>
                </a:solidFill>
                <a:latin typeface="Inter"/>
              </a:rPr>
              <a:t>Strategy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5800" y="3400000"/>
            <a:ext cx="101346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0" i="0">
                <a:solidFill>
                  <a:srgbClr val="6B7280"/>
                </a:solidFill>
                <a:latin typeface="Inter"/>
              </a:rPr>
              <a:t>Our path to sustainable growth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885800" y="5858000"/>
            <a:ext cx="10620400" cy="0"/>
          </a:xfrm>
          <a:prstGeom prst="line">
            <a:avLst/>
          </a:prstGeom>
          <a:ln w="6350">
            <a:solidFill>
              <a:srgbClr val="E1E2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43E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2A69D"/>
                </a:solidFill>
                <a:latin typeface="Inter"/>
              </a:rPr>
              <a:t>EcoForward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2A69D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FD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88669" y="274320"/>
            <a:ext cx="10614662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064E3B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788669" y="880000"/>
            <a:ext cx="500000" cy="0"/>
          </a:xfrm>
          <a:prstGeom prst="line">
            <a:avLst/>
          </a:prstGeom>
          <a:ln w="38100">
            <a:solidFill>
              <a:srgbClr val="9240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88669" y="1471600"/>
            <a:ext cx="6156503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92400E"/>
              </a:buClr>
            </a:pPr>
            <a:r>
              <a:rPr sz="1400">
                <a:solidFill>
                  <a:srgbClr val="064E3B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320172" y="1471600"/>
            <a:ext cx="4083159" cy="4500000"/>
          </a:xfrm>
          <a:prstGeom prst="roundRect">
            <a:avLst>
              <a:gd name="adj" fmla="val 2044"/>
            </a:avLst>
          </a:prstGeom>
          <a:solidFill>
            <a:srgbClr val="064E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70172" y="1671600"/>
            <a:ext cx="3783159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92400E"/>
                </a:solidFill>
                <a:latin typeface="Inter"/>
              </a:rPr>
              <a:t>2.4M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70172" y="2171600"/>
            <a:ext cx="378315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BB8B0"/>
                </a:solidFill>
                <a:latin typeface="Inter"/>
              </a:rPr>
              <a:t>Tons CO₂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520172" y="2921600"/>
            <a:ext cx="3683159" cy="0"/>
          </a:xfrm>
          <a:prstGeom prst="line">
            <a:avLst/>
          </a:prstGeom>
          <a:ln w="6350">
            <a:solidFill>
              <a:srgbClr val="50837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70172" y="3171600"/>
            <a:ext cx="3783159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92400E"/>
                </a:solidFill>
                <a:latin typeface="Inter"/>
              </a:rPr>
              <a:t>-42%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70172" y="3671600"/>
            <a:ext cx="378315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BB8B0"/>
                </a:solidFill>
                <a:latin typeface="Inter"/>
              </a:rPr>
              <a:t>Emissions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520172" y="4421600"/>
            <a:ext cx="3683159" cy="0"/>
          </a:xfrm>
          <a:prstGeom prst="line">
            <a:avLst/>
          </a:prstGeom>
          <a:ln w="6350">
            <a:solidFill>
              <a:srgbClr val="50837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70172" y="4671600"/>
            <a:ext cx="3783159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92400E"/>
                </a:solidFill>
                <a:latin typeface="Inter"/>
              </a:rPr>
              <a:t>A+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70172" y="5171600"/>
            <a:ext cx="3783159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9BB8B0"/>
                </a:solidFill>
                <a:latin typeface="Inter"/>
              </a:rPr>
              <a:t>ESG Rating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8669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EcoForward Group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